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7"/>
  </p:notesMasterIdLst>
  <p:handoutMasterIdLst>
    <p:handoutMasterId r:id="rId28"/>
  </p:handoutMasterIdLst>
  <p:sldIdLst>
    <p:sldId id="1487" r:id="rId5"/>
    <p:sldId id="1488" r:id="rId6"/>
    <p:sldId id="1547" r:id="rId7"/>
    <p:sldId id="1551" r:id="rId8"/>
    <p:sldId id="1557" r:id="rId9"/>
    <p:sldId id="1558" r:id="rId10"/>
    <p:sldId id="1552" r:id="rId11"/>
    <p:sldId id="1553" r:id="rId12"/>
    <p:sldId id="1560" r:id="rId13"/>
    <p:sldId id="1559" r:id="rId14"/>
    <p:sldId id="1554" r:id="rId15"/>
    <p:sldId id="1562" r:id="rId16"/>
    <p:sldId id="1561" r:id="rId17"/>
    <p:sldId id="1563" r:id="rId18"/>
    <p:sldId id="1556" r:id="rId19"/>
    <p:sldId id="1565" r:id="rId20"/>
    <p:sldId id="1550" r:id="rId21"/>
    <p:sldId id="1548" r:id="rId22"/>
    <p:sldId id="1566" r:id="rId23"/>
    <p:sldId id="1549" r:id="rId24"/>
    <p:sldId id="1522" r:id="rId25"/>
    <p:sldId id="1523" r:id="rId2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1"/>
            <p14:sldId id="1557"/>
            <p14:sldId id="1558"/>
            <p14:sldId id="1552"/>
            <p14:sldId id="1553"/>
            <p14:sldId id="1560"/>
            <p14:sldId id="1559"/>
            <p14:sldId id="1554"/>
            <p14:sldId id="1562"/>
            <p14:sldId id="1561"/>
            <p14:sldId id="1563"/>
            <p14:sldId id="1556"/>
            <p14:sldId id="1565"/>
            <p14:sldId id="1550"/>
            <p14:sldId id="1548"/>
          </p14:sldIdLst>
        </p14:section>
        <p14:section name="Closing" id="{D4E3B1CF-DD2E-4D6E-961F-E6ECD190E64E}">
          <p14:sldIdLst>
            <p14:sldId id="156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820" autoAdjust="0"/>
  </p:normalViewPr>
  <p:slideViewPr>
    <p:cSldViewPr>
      <p:cViewPr varScale="1">
        <p:scale>
          <a:sx n="60" d="100"/>
          <a:sy n="60" d="100"/>
        </p:scale>
        <p:origin x="535" y="55"/>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odash.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pmjs.com/package/@microsoft/sp-lodash-subs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3771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Notice how the </a:t>
            </a:r>
            <a:r>
              <a:rPr lang="en-US" sz="900" b="0" i="0" kern="1200" dirty="0" err="1">
                <a:solidFill>
                  <a:schemeClr val="tx1"/>
                </a:solidFill>
                <a:effectLst/>
                <a:latin typeface="Segoe UI Light" pitchFamily="34" charset="0"/>
                <a:ea typeface="+mn-ea"/>
                <a:cs typeface="+mn-cs"/>
              </a:rPr>
              <a:t>ModuleLoader</a:t>
            </a:r>
            <a:r>
              <a:rPr lang="en-US" sz="900" b="0" i="0" kern="1200" dirty="0">
                <a:solidFill>
                  <a:schemeClr val="tx1"/>
                </a:solidFill>
                <a:effectLst/>
                <a:latin typeface="Segoe UI Light" pitchFamily="34" charset="0"/>
                <a:ea typeface="+mn-ea"/>
                <a:cs typeface="+mn-cs"/>
              </a:rPr>
              <a:t> is wrapped in the </a:t>
            </a:r>
            <a:r>
              <a:rPr lang="en-US" dirty="0"/>
              <a:t>if (</a:t>
            </a:r>
            <a:r>
              <a:rPr lang="en-US" dirty="0" err="1"/>
              <a:t>this.renderedOnce</a:t>
            </a:r>
            <a:r>
              <a:rPr lang="en-US" dirty="0"/>
              <a:t> === false)</a:t>
            </a:r>
            <a:r>
              <a:rPr lang="en-US" sz="900" b="0" i="0" kern="1200" dirty="0">
                <a:solidFill>
                  <a:schemeClr val="tx1"/>
                </a:solidFill>
                <a:effectLst/>
                <a:latin typeface="Segoe UI Light" pitchFamily="34" charset="0"/>
                <a:ea typeface="+mn-ea"/>
                <a:cs typeface="+mn-cs"/>
              </a:rPr>
              <a:t> clause. The </a:t>
            </a:r>
            <a:r>
              <a:rPr lang="en-US" dirty="0"/>
              <a:t>render </a:t>
            </a:r>
            <a:r>
              <a:rPr lang="en-US" sz="900" b="0" i="0" kern="1200" dirty="0">
                <a:solidFill>
                  <a:schemeClr val="tx1"/>
                </a:solidFill>
                <a:effectLst/>
                <a:latin typeface="Segoe UI Light" pitchFamily="34" charset="0"/>
                <a:ea typeface="+mn-ea"/>
                <a:cs typeface="+mn-cs"/>
              </a:rPr>
              <a:t>function of Client-Side Web Parts is called initially whenever a web part is added to the page, but also every time a web part property is changed in the Property Pane.  Because we only want to load the scripts with the </a:t>
            </a:r>
            <a:r>
              <a:rPr lang="en-US" sz="900" b="0" i="0" kern="1200" dirty="0" err="1">
                <a:solidFill>
                  <a:schemeClr val="tx1"/>
                </a:solidFill>
                <a:effectLst/>
                <a:latin typeface="Segoe UI Light" pitchFamily="34" charset="0"/>
                <a:ea typeface="+mn-ea"/>
                <a:cs typeface="+mn-cs"/>
              </a:rPr>
              <a:t>ModuleLoader</a:t>
            </a:r>
            <a:r>
              <a:rPr lang="en-US" sz="900" b="0" i="0" kern="1200" dirty="0">
                <a:solidFill>
                  <a:schemeClr val="tx1"/>
                </a:solidFill>
                <a:effectLst/>
                <a:latin typeface="Segoe UI Light" pitchFamily="34" charset="0"/>
                <a:ea typeface="+mn-ea"/>
                <a:cs typeface="+mn-cs"/>
              </a:rPr>
              <a:t> one time, we use the </a:t>
            </a:r>
            <a:r>
              <a:rPr lang="en-US" dirty="0" err="1"/>
              <a:t>renderedOnce</a:t>
            </a:r>
            <a:r>
              <a:rPr lang="en-US" sz="900" b="0" i="0" kern="1200" dirty="0">
                <a:solidFill>
                  <a:schemeClr val="tx1"/>
                </a:solidFill>
                <a:effectLst/>
                <a:latin typeface="Segoe UI Light" pitchFamily="34" charset="0"/>
                <a:ea typeface="+mn-ea"/>
                <a:cs typeface="+mn-cs"/>
              </a:rPr>
              <a:t> property to verify that the Web Part is rendering initially and then load the required modules.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loading jQuery using the </a:t>
            </a:r>
            <a:r>
              <a:rPr lang="en-US" sz="900" b="0" i="0" kern="1200" dirty="0" err="1">
                <a:solidFill>
                  <a:schemeClr val="tx1"/>
                </a:solidFill>
                <a:effectLst/>
                <a:latin typeface="Segoe UI Light" pitchFamily="34" charset="0"/>
                <a:ea typeface="+mn-ea"/>
                <a:cs typeface="+mn-cs"/>
              </a:rPr>
              <a:t>ModuleLoader</a:t>
            </a:r>
            <a:r>
              <a:rPr lang="en-US" sz="900" b="0" i="0" kern="1200" dirty="0">
                <a:solidFill>
                  <a:schemeClr val="tx1"/>
                </a:solidFill>
                <a:effectLst/>
                <a:latin typeface="Segoe UI Light" pitchFamily="34" charset="0"/>
                <a:ea typeface="+mn-ea"/>
                <a:cs typeface="+mn-cs"/>
              </a:rPr>
              <a:t> we load it as a global script associated with the </a:t>
            </a:r>
            <a:r>
              <a:rPr lang="en-US" sz="900" b="1" i="0" kern="1200" dirty="0">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 variable. Also, as we're loading the Simple Weather jQuery plugin we need the global variable which the plugin is using to add itself to jQuery. Because the plugin is not an AMD module, the jQuery variable must be available in the global scope.</a:t>
            </a:r>
          </a:p>
          <a:p>
            <a:r>
              <a:rPr lang="en-US" sz="900" b="0" i="0" kern="1200" dirty="0">
                <a:solidFill>
                  <a:schemeClr val="tx1"/>
                </a:solidFill>
                <a:effectLst/>
                <a:latin typeface="Segoe UI Light" pitchFamily="34" charset="0"/>
                <a:ea typeface="+mn-ea"/>
                <a:cs typeface="+mn-cs"/>
              </a:rPr>
              <a:t>Also note, that after loading jQuery and before loading the Simple Weather plugin, we store the reference to jQuery in the </a:t>
            </a:r>
            <a:r>
              <a:rPr lang="en-US" sz="900" b="1" i="0" kern="1200" dirty="0" err="1">
                <a:solidFill>
                  <a:schemeClr val="tx1"/>
                </a:solidFill>
                <a:effectLst/>
                <a:latin typeface="Segoe UI Light" pitchFamily="34" charset="0"/>
                <a:ea typeface="+mn-ea"/>
                <a:cs typeface="+mn-cs"/>
              </a:rPr>
              <a:t>this.jQuery</a:t>
            </a:r>
            <a:r>
              <a:rPr lang="en-US" sz="900" b="0" i="0" kern="1200" dirty="0">
                <a:solidFill>
                  <a:schemeClr val="tx1"/>
                </a:solidFill>
                <a:effectLst/>
                <a:latin typeface="Segoe UI Light" pitchFamily="34" charset="0"/>
                <a:ea typeface="+mn-ea"/>
                <a:cs typeface="+mn-cs"/>
              </a:rPr>
              <a:t> variable. We </a:t>
            </a:r>
            <a:r>
              <a:rPr lang="en-US" sz="900" b="0" i="0" kern="1200" dirty="0" err="1">
                <a:solidFill>
                  <a:schemeClr val="tx1"/>
                </a:solidFill>
                <a:effectLst/>
                <a:latin typeface="Segoe UI Light" pitchFamily="34" charset="0"/>
                <a:ea typeface="+mn-ea"/>
                <a:cs typeface="+mn-cs"/>
              </a:rPr>
              <a:t>we</a:t>
            </a:r>
            <a:r>
              <a:rPr lang="en-US" sz="900" b="0" i="0" kern="1200" dirty="0">
                <a:solidFill>
                  <a:schemeClr val="tx1"/>
                </a:solidFill>
                <a:effectLst/>
                <a:latin typeface="Segoe UI Light" pitchFamily="34" charset="0"/>
                <a:ea typeface="+mn-ea"/>
                <a:cs typeface="+mn-cs"/>
              </a:rPr>
              <a:t> will need it in our custom </a:t>
            </a:r>
            <a:r>
              <a:rPr lang="en-US" sz="900" b="1" i="0" kern="1200" dirty="0" err="1">
                <a:solidFill>
                  <a:schemeClr val="tx1"/>
                </a:solidFill>
                <a:effectLst/>
                <a:latin typeface="Segoe UI Light" pitchFamily="34" charset="0"/>
                <a:ea typeface="+mn-ea"/>
                <a:cs typeface="+mn-cs"/>
              </a:rPr>
              <a:t>renderContents</a:t>
            </a:r>
            <a:r>
              <a:rPr lang="en-US" sz="900" b="0" i="0" kern="1200">
                <a:solidFill>
                  <a:schemeClr val="tx1"/>
                </a:solidFill>
                <a:effectLst/>
                <a:latin typeface="Segoe UI Light" pitchFamily="34" charset="0"/>
                <a:ea typeface="+mn-ea"/>
                <a:cs typeface="+mn-cs"/>
              </a:rPr>
              <a:t> function to instantiate the Simple Weather plugin in the Web Part.</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54335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Utilities</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4264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52502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4/13/2017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21</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4/13/2017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22</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03513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err="1">
                <a:solidFill>
                  <a:schemeClr val="tx1"/>
                </a:solidFill>
                <a:effectLst/>
                <a:latin typeface="Segoe UI Light" pitchFamily="34" charset="0"/>
                <a:ea typeface="+mn-ea"/>
                <a:cs typeface="+mn-cs"/>
                <a:hlinkClick r:id="rId3"/>
              </a:rPr>
              <a:t>Lodash</a:t>
            </a:r>
            <a:r>
              <a:rPr lang="en-US" sz="900" b="0" i="0" kern="1200" dirty="0">
                <a:solidFill>
                  <a:schemeClr val="tx1"/>
                </a:solidFill>
                <a:effectLst/>
                <a:latin typeface="Segoe UI Light" pitchFamily="34" charset="0"/>
                <a:ea typeface="+mn-ea"/>
                <a:cs typeface="+mn-cs"/>
              </a:rPr>
              <a:t> is a great JavaScript utility library that you can use to perform operations on various objects like arrays, numbers, strings etc., SharePoint Framework includes the </a:t>
            </a:r>
            <a:r>
              <a:rPr lang="en-US" sz="900" b="0" i="0" u="none" strike="noStrike" kern="1200" dirty="0" err="1">
                <a:solidFill>
                  <a:schemeClr val="tx1"/>
                </a:solidFill>
                <a:effectLst/>
                <a:latin typeface="Segoe UI Light" pitchFamily="34" charset="0"/>
                <a:ea typeface="+mn-ea"/>
                <a:cs typeface="+mn-cs"/>
                <a:hlinkClick r:id="rId4"/>
              </a:rPr>
              <a:t>lodash</a:t>
            </a:r>
            <a:r>
              <a:rPr lang="en-US" sz="900" b="0" i="0" u="none" strike="noStrike" kern="1200" dirty="0">
                <a:solidFill>
                  <a:schemeClr val="tx1"/>
                </a:solidFill>
                <a:effectLst/>
                <a:latin typeface="Segoe UI Light" pitchFamily="34" charset="0"/>
                <a:ea typeface="+mn-ea"/>
                <a:cs typeface="+mn-cs"/>
                <a:hlinkClick r:id="rId4"/>
              </a:rPr>
              <a:t> utility library</a:t>
            </a:r>
            <a:r>
              <a:rPr lang="en-US" sz="900" b="0" i="0" kern="1200" dirty="0">
                <a:solidFill>
                  <a:schemeClr val="tx1"/>
                </a:solidFill>
                <a:effectLst/>
                <a:latin typeface="Segoe UI Light" pitchFamily="34" charset="0"/>
                <a:ea typeface="+mn-ea"/>
                <a:cs typeface="+mn-cs"/>
              </a:rPr>
              <a:t> for use with SharePoint Framework out-of-the-box so you do not need to install it separately. To improve run-time performance, it only includes a subset of the most essential </a:t>
            </a:r>
            <a:r>
              <a:rPr lang="en-US" sz="900" b="0" i="0" kern="1200" dirty="0" err="1">
                <a:solidFill>
                  <a:schemeClr val="tx1"/>
                </a:solidFill>
                <a:effectLst/>
                <a:latin typeface="Segoe UI Light" pitchFamily="34" charset="0"/>
                <a:ea typeface="+mn-ea"/>
                <a:cs typeface="+mn-cs"/>
              </a:rPr>
              <a:t>lodash</a:t>
            </a:r>
            <a:r>
              <a:rPr lang="en-US" sz="900" b="0" i="0" kern="1200" dirty="0">
                <a:solidFill>
                  <a:schemeClr val="tx1"/>
                </a:solidFill>
                <a:effectLst/>
                <a:latin typeface="Segoe UI Light" pitchFamily="34" charset="0"/>
                <a:ea typeface="+mn-ea"/>
                <a:cs typeface="+mn-cs"/>
              </a:rPr>
              <a:t> functions.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4969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pages have display modes which indicate in which mode that page and/or its contents (e.g. text and web parts) are displayed. In the classic server-side SharePoint page, the web page and the web part can be in different modes.  For example, the web page can be in edit mode while the web part is not in edit mode.  In the modern client-side SharePoint page, both the page and/or its contents are in the same mode.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2973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SharePoint workbench is hosted locally, you do not have the SharePoint page context. However, you can still test your web part in many different ways. For example, you can build the web part's UX and use mock data to simulate SharePoint interaction when you don't have the SharePoint context.</a:t>
            </a:r>
            <a:br>
              <a:rPr lang="en-US" dirty="0"/>
            </a:br>
            <a:br>
              <a:rPr lang="en-US" dirty="0"/>
            </a:br>
            <a:r>
              <a:rPr lang="en-US" dirty="0"/>
              <a:t>However, when the workbench is hosted in SharePoint, you get access to the page context which provides various key properties, such as:</a:t>
            </a:r>
            <a:br>
              <a:rPr lang="en-US" dirty="0"/>
            </a:br>
            <a:br>
              <a:rPr lang="en-US" dirty="0"/>
            </a:br>
            <a:r>
              <a:rPr lang="en-US" sz="900" kern="1200" dirty="0">
                <a:solidFill>
                  <a:schemeClr val="tx1"/>
                </a:solidFill>
                <a:effectLst/>
                <a:latin typeface="Segoe UI Light" pitchFamily="34" charset="0"/>
                <a:ea typeface="+mn-ea"/>
                <a:cs typeface="+mn-cs"/>
              </a:rPr>
              <a:t>- </a:t>
            </a:r>
            <a:r>
              <a:rPr lang="en-US" dirty="0"/>
              <a:t>Web title</a:t>
            </a:r>
            <a:br>
              <a:rPr lang="en-US" dirty="0"/>
            </a:br>
            <a:r>
              <a:rPr lang="en-US" sz="900" kern="1200" dirty="0">
                <a:solidFill>
                  <a:schemeClr val="tx1"/>
                </a:solidFill>
                <a:effectLst/>
                <a:latin typeface="Segoe UI Light" pitchFamily="34" charset="0"/>
                <a:ea typeface="+mn-ea"/>
                <a:cs typeface="+mn-cs"/>
              </a:rPr>
              <a:t>- </a:t>
            </a:r>
            <a:r>
              <a:rPr lang="en-US" dirty="0"/>
              <a:t>Web absolute URL</a:t>
            </a:r>
            <a:br>
              <a:rPr lang="en-US" dirty="0"/>
            </a:br>
            <a:r>
              <a:rPr lang="en-US" sz="900" kern="1200" dirty="0">
                <a:solidFill>
                  <a:schemeClr val="tx1"/>
                </a:solidFill>
                <a:effectLst/>
                <a:latin typeface="Segoe UI Light" pitchFamily="34" charset="0"/>
                <a:ea typeface="+mn-ea"/>
                <a:cs typeface="+mn-cs"/>
              </a:rPr>
              <a:t>- </a:t>
            </a:r>
            <a:r>
              <a:rPr lang="en-US" dirty="0"/>
              <a:t>Web server-relative URL</a:t>
            </a:r>
            <a:br>
              <a:rPr lang="en-US" dirty="0"/>
            </a:br>
            <a:r>
              <a:rPr lang="en-US" sz="900" kern="1200" dirty="0">
                <a:solidFill>
                  <a:schemeClr val="tx1"/>
                </a:solidFill>
                <a:effectLst/>
                <a:latin typeface="Segoe UI Light" pitchFamily="34" charset="0"/>
                <a:ea typeface="+mn-ea"/>
                <a:cs typeface="+mn-cs"/>
              </a:rPr>
              <a:t>- </a:t>
            </a:r>
            <a:r>
              <a:rPr lang="en-US" dirty="0"/>
              <a:t>User login name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6336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7130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26938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1167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2219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npmjs.com/package/@microsoft/sp-lodash-subset"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err="1"/>
              <a:t>SPFx</a:t>
            </a:r>
            <a:r>
              <a:rPr lang="en-US"/>
              <a:t> Utilities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Modern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59413" y="1120998"/>
            <a:ext cx="5686816" cy="5328592"/>
          </a:xfrm>
          <a:prstGeom prst="rect">
            <a:avLst/>
          </a:prstGeom>
        </p:spPr>
      </p:pic>
      <p:pic>
        <p:nvPicPr>
          <p:cNvPr id="4" name="Picture 3"/>
          <p:cNvPicPr>
            <a:picLocks noChangeAspect="1"/>
          </p:cNvPicPr>
          <p:nvPr/>
        </p:nvPicPr>
        <p:blipFill>
          <a:blip r:embed="rId3"/>
          <a:stretch>
            <a:fillRect/>
          </a:stretch>
        </p:blipFill>
        <p:spPr>
          <a:xfrm>
            <a:off x="6247109" y="1120998"/>
            <a:ext cx="5557212" cy="5328592"/>
          </a:xfrm>
          <a:prstGeom prst="rect">
            <a:avLst/>
          </a:prstGeom>
        </p:spPr>
      </p:pic>
    </p:spTree>
    <p:extLst>
      <p:ext uri="{BB962C8B-B14F-4D97-AF65-F5344CB8AC3E}">
        <p14:creationId xmlns:p14="http://schemas.microsoft.com/office/powerpoint/2010/main" val="19357282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447098"/>
          </a:xfrm>
        </p:spPr>
        <p:txBody>
          <a:bodyPr/>
          <a:lstStyle/>
          <a:p>
            <a:r>
              <a:rPr lang="en-US" altLang="zh-CN" dirty="0"/>
              <a:t>A</a:t>
            </a:r>
            <a:r>
              <a:rPr lang="en-US" dirty="0"/>
              <a:t>vailable with mock data in local Workbench</a:t>
            </a:r>
          </a:p>
          <a:p>
            <a:r>
              <a:rPr lang="en-US" altLang="zh-CN" dirty="0"/>
              <a:t>Fully a</a:t>
            </a:r>
            <a:r>
              <a:rPr lang="en-US" dirty="0"/>
              <a:t>vailable in SharePoint Workbench</a:t>
            </a:r>
          </a:p>
          <a:p>
            <a:r>
              <a:rPr lang="en-US" dirty="0"/>
              <a:t>Accessible Properties</a:t>
            </a:r>
          </a:p>
          <a:p>
            <a:pPr lvl="1"/>
            <a:r>
              <a:rPr lang="en-US" dirty="0"/>
              <a:t>Web title</a:t>
            </a:r>
          </a:p>
          <a:p>
            <a:pPr lvl="1"/>
            <a:r>
              <a:rPr lang="en-US" dirty="0"/>
              <a:t>Web absolute URL</a:t>
            </a:r>
          </a:p>
          <a:p>
            <a:pPr lvl="1"/>
            <a:r>
              <a:rPr lang="en-US" dirty="0"/>
              <a:t>Web server-relative URL</a:t>
            </a:r>
          </a:p>
          <a:p>
            <a:pPr lvl="1"/>
            <a:r>
              <a:rPr lang="en-US" dirty="0"/>
              <a:t>User login name</a:t>
            </a:r>
          </a:p>
        </p:txBody>
      </p:sp>
      <p:sp>
        <p:nvSpPr>
          <p:cNvPr id="2" name="Title 1"/>
          <p:cNvSpPr>
            <a:spLocks noGrp="1"/>
          </p:cNvSpPr>
          <p:nvPr>
            <p:ph type="title"/>
          </p:nvPr>
        </p:nvSpPr>
        <p:spPr/>
        <p:txBody>
          <a:bodyPr/>
          <a:lstStyle/>
          <a:p>
            <a:r>
              <a:rPr lang="en-US" dirty="0"/>
              <a:t>Page Context</a:t>
            </a:r>
          </a:p>
        </p:txBody>
      </p:sp>
      <p:sp>
        <p:nvSpPr>
          <p:cNvPr id="4" name="Rectangle 3"/>
          <p:cNvSpPr/>
          <p:nvPr/>
        </p:nvSpPr>
        <p:spPr>
          <a:xfrm>
            <a:off x="2202322" y="5009430"/>
            <a:ext cx="8031832" cy="923330"/>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p>
          <a:p>
            <a:r>
              <a:rPr lang="en-US" dirty="0">
                <a:solidFill>
                  <a:srgbClr val="A31515"/>
                </a:solidFill>
                <a:latin typeface="Consolas" panose="020B0609020204030204" pitchFamily="49" charset="0"/>
              </a:rPr>
              <a:t>	Loading from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.context.pageContext.web.title</a:t>
            </a:r>
            <a:r>
              <a:rPr lang="en-US" dirty="0">
                <a:solidFill>
                  <a:srgbClr val="A31515"/>
                </a:solidFill>
                <a:latin typeface="Consolas" panose="020B0609020204030204" pitchFamily="49" charset="0"/>
              </a:rPr>
              <a:t>}</a:t>
            </a:r>
          </a:p>
          <a:p>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4267145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Context</a:t>
            </a:r>
          </a:p>
        </p:txBody>
      </p:sp>
      <p:sp>
        <p:nvSpPr>
          <p:cNvPr id="6" name="TextBox 5"/>
          <p:cNvSpPr txBox="1"/>
          <p:nvPr/>
        </p:nvSpPr>
        <p:spPr>
          <a:xfrm>
            <a:off x="284140" y="1541768"/>
            <a:ext cx="494382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web part running in the local Workbench</a:t>
            </a:r>
          </a:p>
        </p:txBody>
      </p:sp>
      <p:sp>
        <p:nvSpPr>
          <p:cNvPr id="7" name="TextBox 6"/>
          <p:cNvSpPr txBox="1"/>
          <p:nvPr/>
        </p:nvSpPr>
        <p:spPr>
          <a:xfrm>
            <a:off x="5419586" y="1541769"/>
            <a:ext cx="660747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t>web part in the SharePoint Workbench, a modern, or a classic page</a:t>
            </a:r>
            <a:endParaRPr lang="en-US" sz="20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2"/>
          <a:stretch>
            <a:fillRect/>
          </a:stretch>
        </p:blipFill>
        <p:spPr>
          <a:xfrm>
            <a:off x="457598" y="2057102"/>
            <a:ext cx="4770366" cy="3977685"/>
          </a:xfrm>
          <a:prstGeom prst="rect">
            <a:avLst/>
          </a:prstGeom>
        </p:spPr>
      </p:pic>
      <p:pic>
        <p:nvPicPr>
          <p:cNvPr id="8" name="Picture 7"/>
          <p:cNvPicPr>
            <a:picLocks noChangeAspect="1"/>
          </p:cNvPicPr>
          <p:nvPr/>
        </p:nvPicPr>
        <p:blipFill>
          <a:blip r:embed="rId3"/>
          <a:stretch>
            <a:fillRect/>
          </a:stretch>
        </p:blipFill>
        <p:spPr>
          <a:xfrm>
            <a:off x="5642098" y="2057102"/>
            <a:ext cx="5400675" cy="3124200"/>
          </a:xfrm>
          <a:prstGeom prst="rect">
            <a:avLst/>
          </a:prstGeom>
        </p:spPr>
      </p:pic>
    </p:spTree>
    <p:extLst>
      <p:ext uri="{BB962C8B-B14F-4D97-AF65-F5344CB8AC3E}">
        <p14:creationId xmlns:p14="http://schemas.microsoft.com/office/powerpoint/2010/main" val="39590490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to determine where a web part is running</a:t>
            </a:r>
          </a:p>
        </p:txBody>
      </p:sp>
      <p:sp>
        <p:nvSpPr>
          <p:cNvPr id="3" name="Title 2"/>
          <p:cNvSpPr>
            <a:spLocks noGrp="1"/>
          </p:cNvSpPr>
          <p:nvPr>
            <p:ph type="title"/>
          </p:nvPr>
        </p:nvSpPr>
        <p:spPr/>
        <p:txBody>
          <a:bodyPr/>
          <a:lstStyle/>
          <a:p>
            <a:r>
              <a:rPr lang="en-US" dirty="0"/>
              <a:t>Environment Type</a:t>
            </a:r>
          </a:p>
        </p:txBody>
      </p:sp>
      <p:sp>
        <p:nvSpPr>
          <p:cNvPr id="4" name="Rectangle 3"/>
          <p:cNvSpPr/>
          <p:nvPr/>
        </p:nvSpPr>
        <p:spPr>
          <a:xfrm>
            <a:off x="274638" y="2057102"/>
            <a:ext cx="8424936"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EnvironmentType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-core-library'</a:t>
            </a:r>
            <a:r>
              <a:rPr lang="en-US" dirty="0">
                <a:solidFill>
                  <a:srgbClr val="000000"/>
                </a:solidFill>
                <a:latin typeface="Consolas" panose="020B0609020204030204" pitchFamily="49" charset="0"/>
              </a:rPr>
              <a:t>;</a:t>
            </a:r>
            <a:endParaRPr lang="en-US" dirty="0"/>
          </a:p>
        </p:txBody>
      </p:sp>
      <p:sp>
        <p:nvSpPr>
          <p:cNvPr id="5" name="Rectangle 4"/>
          <p:cNvSpPr/>
          <p:nvPr/>
        </p:nvSpPr>
        <p:spPr>
          <a:xfrm>
            <a:off x="297850" y="2550600"/>
            <a:ext cx="11570075" cy="646331"/>
          </a:xfrm>
          <a:prstGeom prst="rect">
            <a:avLst/>
          </a:prstGeom>
        </p:spPr>
        <p:txBody>
          <a:bodyPr wrap="square">
            <a:spAutoFit/>
          </a:bodyPr>
          <a:lstStyle/>
          <a:p>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environmentType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EnvironmentType.Local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local environment'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a:t>
            </a:r>
            <a:r>
              <a:rPr lang="en-US" dirty="0" err="1">
                <a:solidFill>
                  <a:srgbClr val="A31515"/>
                </a:solidFill>
                <a:latin typeface="Consolas" panose="020B0609020204030204" pitchFamily="49" charset="0"/>
              </a:rPr>
              <a:t>sharepoint</a:t>
            </a:r>
            <a:r>
              <a:rPr lang="en-US" dirty="0">
                <a:solidFill>
                  <a:srgbClr val="A31515"/>
                </a:solidFill>
                <a:latin typeface="Consolas" panose="020B0609020204030204" pitchFamily="49" charset="0"/>
              </a:rPr>
              <a:t> environment'</a:t>
            </a:r>
            <a:r>
              <a:rPr lang="en-US" dirty="0">
                <a:solidFill>
                  <a:srgbClr val="000000"/>
                </a:solidFill>
                <a:latin typeface="Consolas" panose="020B0609020204030204" pitchFamily="49" charset="0"/>
              </a:rPr>
              <a:t>;</a:t>
            </a:r>
            <a:endParaRPr lang="en-US" dirty="0"/>
          </a:p>
        </p:txBody>
      </p:sp>
      <p:sp>
        <p:nvSpPr>
          <p:cNvPr id="6" name="Rectangle 5"/>
          <p:cNvSpPr/>
          <p:nvPr/>
        </p:nvSpPr>
        <p:spPr>
          <a:xfrm>
            <a:off x="297850" y="3367263"/>
            <a:ext cx="9193812" cy="369332"/>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r>
              <a:rPr lang="en-US" dirty="0" err="1">
                <a:solidFill>
                  <a:srgbClr val="000000"/>
                </a:solidFill>
                <a:latin typeface="Consolas" panose="020B0609020204030204" pitchFamily="49" charset="0"/>
              </a:rPr>
              <a:t>environmentType</a:t>
            </a:r>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42359633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Environment Type</a:t>
            </a:r>
          </a:p>
        </p:txBody>
      </p:sp>
      <p:sp>
        <p:nvSpPr>
          <p:cNvPr id="9" name="Rectangle 8"/>
          <p:cNvSpPr/>
          <p:nvPr/>
        </p:nvSpPr>
        <p:spPr>
          <a:xfrm>
            <a:off x="352754" y="1464159"/>
            <a:ext cx="4339842" cy="341632"/>
          </a:xfrm>
          <a:prstGeom prst="rect">
            <a:avLst/>
          </a:prstGeom>
        </p:spPr>
        <p:txBody>
          <a:bodyPr wrap="non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in the local Workbench</a:t>
            </a:r>
          </a:p>
        </p:txBody>
      </p:sp>
      <p:sp>
        <p:nvSpPr>
          <p:cNvPr id="12" name="Rectangle 11"/>
          <p:cNvSpPr/>
          <p:nvPr/>
        </p:nvSpPr>
        <p:spPr>
          <a:xfrm>
            <a:off x="5498157" y="1471502"/>
            <a:ext cx="6666046" cy="590931"/>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a:t>
            </a:r>
            <a:r>
              <a:rPr lang="en-US" altLang="zh-CN" dirty="0">
                <a:gradFill>
                  <a:gsLst>
                    <a:gs pos="2917">
                      <a:schemeClr val="tx1"/>
                    </a:gs>
                    <a:gs pos="30000">
                      <a:schemeClr val="tx1"/>
                    </a:gs>
                  </a:gsLst>
                  <a:lin ang="5400000" scaled="0"/>
                </a:gradFill>
              </a:rPr>
              <a:t>in</a:t>
            </a:r>
            <a:r>
              <a:rPr lang="en-US" dirty="0">
                <a:gradFill>
                  <a:gsLst>
                    <a:gs pos="2917">
                      <a:schemeClr val="tx1"/>
                    </a:gs>
                    <a:gs pos="30000">
                      <a:schemeClr val="tx1"/>
                    </a:gs>
                  </a:gsLst>
                  <a:lin ang="5400000" scaled="0"/>
                </a:gradFill>
              </a:rPr>
              <a:t> the SharePoint Workbench in an Office 365 developer</a:t>
            </a:r>
          </a:p>
        </p:txBody>
      </p:sp>
      <p:pic>
        <p:nvPicPr>
          <p:cNvPr id="2" name="Picture 1"/>
          <p:cNvPicPr>
            <a:picLocks noChangeAspect="1"/>
          </p:cNvPicPr>
          <p:nvPr/>
        </p:nvPicPr>
        <p:blipFill>
          <a:blip r:embed="rId3"/>
          <a:stretch>
            <a:fillRect/>
          </a:stretch>
        </p:blipFill>
        <p:spPr>
          <a:xfrm>
            <a:off x="379040" y="2057102"/>
            <a:ext cx="4743420" cy="4048569"/>
          </a:xfrm>
          <a:prstGeom prst="rect">
            <a:avLst/>
          </a:prstGeom>
        </p:spPr>
      </p:pic>
      <p:pic>
        <p:nvPicPr>
          <p:cNvPr id="4" name="Picture 3"/>
          <p:cNvPicPr>
            <a:picLocks noChangeAspect="1"/>
          </p:cNvPicPr>
          <p:nvPr/>
        </p:nvPicPr>
        <p:blipFill>
          <a:blip r:embed="rId4"/>
          <a:stretch>
            <a:fillRect/>
          </a:stretch>
        </p:blipFill>
        <p:spPr>
          <a:xfrm>
            <a:off x="5602485" y="2077243"/>
            <a:ext cx="4648200" cy="3724275"/>
          </a:xfrm>
          <a:prstGeom prst="rect">
            <a:avLst/>
          </a:prstGeom>
        </p:spPr>
      </p:pic>
    </p:spTree>
    <p:extLst>
      <p:ext uri="{BB962C8B-B14F-4D97-AF65-F5344CB8AC3E}">
        <p14:creationId xmlns:p14="http://schemas.microsoft.com/office/powerpoint/2010/main" val="10611782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70701"/>
          </a:xfrm>
        </p:spPr>
        <p:txBody>
          <a:bodyPr/>
          <a:lstStyle/>
          <a:p>
            <a:r>
              <a:rPr lang="en-US" sz="3200" dirty="0" err="1"/>
              <a:t>SPFx</a:t>
            </a:r>
            <a:r>
              <a:rPr lang="en-US" sz="3200" dirty="0"/>
              <a:t> includes a built-in logging mechanism</a:t>
            </a:r>
          </a:p>
          <a:p>
            <a:r>
              <a:rPr lang="en-US" sz="3200" dirty="0"/>
              <a:t>All logging is output to the JavaScript console</a:t>
            </a:r>
          </a:p>
          <a:p>
            <a:r>
              <a:rPr lang="en-US" sz="3200" dirty="0"/>
              <a:t>Four static logging methods available</a:t>
            </a:r>
          </a:p>
          <a:p>
            <a:pPr lvl="1"/>
            <a:r>
              <a:rPr lang="en-US" sz="1800" dirty="0"/>
              <a:t>info : log information</a:t>
            </a:r>
          </a:p>
          <a:p>
            <a:pPr lvl="1"/>
            <a:r>
              <a:rPr lang="en-US" sz="1800" dirty="0"/>
              <a:t>warn : log warnings</a:t>
            </a:r>
          </a:p>
          <a:p>
            <a:pPr lvl="1"/>
            <a:r>
              <a:rPr lang="en-US" sz="1800" dirty="0"/>
              <a:t>error : log errors</a:t>
            </a:r>
          </a:p>
          <a:p>
            <a:pPr lvl="1"/>
            <a:r>
              <a:rPr lang="en-US" sz="1800" dirty="0"/>
              <a:t>verbose : log everything</a:t>
            </a:r>
          </a:p>
          <a:p>
            <a:r>
              <a:rPr lang="en-US" sz="3200" dirty="0"/>
              <a:t>The logging methods share the same signature</a:t>
            </a:r>
          </a:p>
          <a:p>
            <a:pPr lvl="1"/>
            <a:r>
              <a:rPr lang="en-US" sz="1800" dirty="0"/>
              <a:t>source: the source of the logging information (max 20 characters), such as the method or the class name</a:t>
            </a:r>
          </a:p>
          <a:p>
            <a:pPr lvl="1"/>
            <a:r>
              <a:rPr lang="en-US" sz="1800" dirty="0"/>
              <a:t>message: the actual message to log (max 100 characters)</a:t>
            </a:r>
          </a:p>
          <a:p>
            <a:pPr lvl="1"/>
            <a:r>
              <a:rPr lang="en-US" sz="1800" dirty="0"/>
              <a:t>scope: an optional service scope</a:t>
            </a:r>
          </a:p>
          <a:p>
            <a:r>
              <a:rPr lang="en-US" sz="3200" dirty="0"/>
              <a:t>The </a:t>
            </a:r>
            <a:r>
              <a:rPr lang="en-US" sz="3200" b="1" dirty="0"/>
              <a:t>error</a:t>
            </a:r>
            <a:r>
              <a:rPr lang="en-US" sz="3200" dirty="0"/>
              <a:t> method takes an Error object instead of a message string</a:t>
            </a:r>
            <a:endParaRPr lang="en-US" sz="1800" dirty="0"/>
          </a:p>
        </p:txBody>
      </p:sp>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13247882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4" name="Rectangle 3"/>
          <p:cNvSpPr/>
          <p:nvPr/>
        </p:nvSpPr>
        <p:spPr>
          <a:xfrm>
            <a:off x="385589" y="1697062"/>
            <a:ext cx="6741058"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Log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-client-base'</a:t>
            </a:r>
            <a:r>
              <a:rPr lang="en-US" dirty="0">
                <a:solidFill>
                  <a:srgbClr val="000000"/>
                </a:solidFill>
                <a:latin typeface="Consolas" panose="020B0609020204030204" pitchFamily="49" charset="0"/>
              </a:rPr>
              <a:t>;</a:t>
            </a:r>
            <a:endParaRPr lang="en-US" dirty="0"/>
          </a:p>
        </p:txBody>
      </p:sp>
      <p:sp>
        <p:nvSpPr>
          <p:cNvPr id="5" name="Rectangle 4"/>
          <p:cNvSpPr/>
          <p:nvPr/>
        </p:nvSpPr>
        <p:spPr>
          <a:xfrm>
            <a:off x="385589" y="2273126"/>
            <a:ext cx="6741058" cy="3139321"/>
          </a:xfrm>
          <a:prstGeom prst="rect">
            <a:avLst/>
          </a:prstGeom>
        </p:spPr>
        <p:txBody>
          <a:bodyPr wrap="square">
            <a:spAutoFit/>
          </a:bodyPr>
          <a:lstStyle/>
          <a:p>
            <a:r>
              <a:rPr lang="en-US" dirty="0">
                <a:solidFill>
                  <a:srgbClr val="000000"/>
                </a:solidFill>
                <a:latin typeface="Consolas" panose="020B0609020204030204" pitchFamily="49" charset="0"/>
              </a:rPr>
              <a:t>Log.info(</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'Info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Log.warn</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'Warn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Log.error</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Error(</a:t>
            </a:r>
            <a:r>
              <a:rPr lang="en-US" dirty="0">
                <a:solidFill>
                  <a:srgbClr val="A31515"/>
                </a:solidFill>
                <a:latin typeface="Consolas" panose="020B0609020204030204" pitchFamily="49" charset="0"/>
              </a:rPr>
              <a:t>'Error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Log.verbose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'Verbose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endParaRPr lang="en-US" dirty="0"/>
          </a:p>
        </p:txBody>
      </p:sp>
      <p:pic>
        <p:nvPicPr>
          <p:cNvPr id="3" name="Picture 2"/>
          <p:cNvPicPr>
            <a:picLocks noChangeAspect="1"/>
          </p:cNvPicPr>
          <p:nvPr/>
        </p:nvPicPr>
        <p:blipFill>
          <a:blip r:embed="rId3"/>
          <a:stretch>
            <a:fillRect/>
          </a:stretch>
        </p:blipFill>
        <p:spPr>
          <a:xfrm>
            <a:off x="7370365" y="1265014"/>
            <a:ext cx="4543994" cy="4802485"/>
          </a:xfrm>
          <a:prstGeom prst="rect">
            <a:avLst/>
          </a:prstGeom>
        </p:spPr>
      </p:pic>
    </p:spTree>
    <p:extLst>
      <p:ext uri="{BB962C8B-B14F-4D97-AF65-F5344CB8AC3E}">
        <p14:creationId xmlns:p14="http://schemas.microsoft.com/office/powerpoint/2010/main" val="1569516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4692184"/>
            <a:ext cx="11887200" cy="1754326"/>
          </a:xfrm>
        </p:spPr>
        <p:txBody>
          <a:bodyPr/>
          <a:lstStyle/>
          <a:p>
            <a:r>
              <a:rPr lang="en-US" dirty="0"/>
              <a:t>Things to notice</a:t>
            </a:r>
          </a:p>
          <a:p>
            <a:pPr lvl="1"/>
            <a:r>
              <a:rPr lang="en-US" dirty="0"/>
              <a:t>Importing @Microsoft/</a:t>
            </a:r>
            <a:r>
              <a:rPr lang="en-US" dirty="0" err="1"/>
              <a:t>sp</a:t>
            </a:r>
            <a:r>
              <a:rPr lang="en-US" dirty="0"/>
              <a:t>-module-loader</a:t>
            </a:r>
          </a:p>
          <a:p>
            <a:pPr lvl="1"/>
            <a:r>
              <a:rPr lang="en-US" dirty="0"/>
              <a:t>Usage of </a:t>
            </a:r>
            <a:r>
              <a:rPr lang="en-US" dirty="0" err="1"/>
              <a:t>this.renderedOnce</a:t>
            </a:r>
            <a:endParaRPr lang="en-US" dirty="0"/>
          </a:p>
          <a:p>
            <a:pPr lvl="1"/>
            <a:r>
              <a:rPr lang="en-US" dirty="0"/>
              <a:t>Usage of </a:t>
            </a:r>
            <a:r>
              <a:rPr lang="en-US" dirty="0" err="1"/>
              <a:t>ModuleLoader</a:t>
            </a:r>
            <a:endParaRPr lang="fi-FI" dirty="0"/>
          </a:p>
        </p:txBody>
      </p:sp>
      <p:sp>
        <p:nvSpPr>
          <p:cNvPr id="2" name="Title 1"/>
          <p:cNvSpPr>
            <a:spLocks noGrp="1"/>
          </p:cNvSpPr>
          <p:nvPr>
            <p:ph type="title"/>
          </p:nvPr>
        </p:nvSpPr>
        <p:spPr/>
        <p:txBody>
          <a:bodyPr/>
          <a:lstStyle/>
          <a:p>
            <a:r>
              <a:rPr lang="en-US" dirty="0"/>
              <a:t>Loading scripts using </a:t>
            </a:r>
            <a:r>
              <a:rPr lang="en-US" dirty="0" err="1"/>
              <a:t>ModuleLoader</a:t>
            </a:r>
            <a:endParaRPr lang="fi-FI" dirty="0"/>
          </a:p>
        </p:txBody>
      </p:sp>
      <p:pic>
        <p:nvPicPr>
          <p:cNvPr id="3" name="Picture 2"/>
          <p:cNvPicPr>
            <a:picLocks noChangeAspect="1"/>
          </p:cNvPicPr>
          <p:nvPr/>
        </p:nvPicPr>
        <p:blipFill>
          <a:blip r:embed="rId3"/>
          <a:stretch>
            <a:fillRect/>
          </a:stretch>
        </p:blipFill>
        <p:spPr>
          <a:xfrm>
            <a:off x="370620" y="1723679"/>
            <a:ext cx="11695238" cy="2904762"/>
          </a:xfrm>
          <a:prstGeom prst="rect">
            <a:avLst/>
          </a:prstGeom>
        </p:spPr>
      </p:pic>
      <p:pic>
        <p:nvPicPr>
          <p:cNvPr id="5" name="Picture 4"/>
          <p:cNvPicPr>
            <a:picLocks noChangeAspect="1"/>
          </p:cNvPicPr>
          <p:nvPr/>
        </p:nvPicPr>
        <p:blipFill>
          <a:blip r:embed="rId4"/>
          <a:stretch>
            <a:fillRect/>
          </a:stretch>
        </p:blipFill>
        <p:spPr>
          <a:xfrm>
            <a:off x="370620" y="1193006"/>
            <a:ext cx="4333333" cy="380952"/>
          </a:xfrm>
          <a:prstGeom prst="rect">
            <a:avLst/>
          </a:prstGeom>
        </p:spPr>
      </p:pic>
    </p:spTree>
    <p:extLst>
      <p:ext uri="{BB962C8B-B14F-4D97-AF65-F5344CB8AC3E}">
        <p14:creationId xmlns:p14="http://schemas.microsoft.com/office/powerpoint/2010/main" val="7509702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err="1"/>
              <a:t>SPFx</a:t>
            </a:r>
            <a:r>
              <a:rPr lang="en-US" dirty="0"/>
              <a:t> Utilities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66235" y="2201118"/>
            <a:ext cx="6706371" cy="2347947"/>
            <a:chOff x="2608575" y="2201118"/>
            <a:chExt cx="6706371" cy="2347947"/>
          </a:xfrm>
        </p:grpSpPr>
        <p:grpSp>
          <p:nvGrpSpPr>
            <p:cNvPr id="11" name="Group 10"/>
            <p:cNvGrpSpPr/>
            <p:nvPr/>
          </p:nvGrpSpPr>
          <p:grpSpPr>
            <a:xfrm>
              <a:off x="2617837" y="220111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301050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Libraries / Methods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81988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066642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66235" y="2201118"/>
            <a:ext cx="6706371" cy="2347947"/>
            <a:chOff x="2608575" y="2201118"/>
            <a:chExt cx="6706371" cy="2347947"/>
          </a:xfrm>
        </p:grpSpPr>
        <p:grpSp>
          <p:nvGrpSpPr>
            <p:cNvPr id="11" name="Group 10"/>
            <p:cNvGrpSpPr/>
            <p:nvPr/>
          </p:nvGrpSpPr>
          <p:grpSpPr>
            <a:xfrm>
              <a:off x="2617837" y="220111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301050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Libraries / Methods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81988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323987"/>
          </a:xfrm>
        </p:spPr>
        <p:txBody>
          <a:bodyPr/>
          <a:lstStyle/>
          <a:p>
            <a:r>
              <a:rPr lang="en-US" dirty="0" err="1"/>
              <a:t>SPFx</a:t>
            </a:r>
            <a:r>
              <a:rPr lang="en-US" dirty="0"/>
              <a:t> includes many utility libraries that make developing </a:t>
            </a:r>
            <a:r>
              <a:rPr lang="en-US" dirty="0" err="1"/>
              <a:t>SPFx</a:t>
            </a:r>
            <a:r>
              <a:rPr lang="en-US" dirty="0"/>
              <a:t> components easier for developers</a:t>
            </a:r>
          </a:p>
          <a:p>
            <a:r>
              <a:rPr lang="en-US" dirty="0"/>
              <a:t>To use the utilities</a:t>
            </a:r>
          </a:p>
          <a:p>
            <a:pPr lvl="1"/>
            <a:r>
              <a:rPr lang="en-US" dirty="0"/>
              <a:t>Import the appropriate utility library (if necessary)</a:t>
            </a:r>
          </a:p>
          <a:p>
            <a:pPr lvl="1"/>
            <a:r>
              <a:rPr lang="en-US" dirty="0"/>
              <a:t>Call methods in the libraries</a:t>
            </a:r>
          </a:p>
          <a:p>
            <a:pPr lvl="1"/>
            <a:endParaRPr lang="en-US" dirty="0"/>
          </a:p>
          <a:p>
            <a:pPr lvl="1"/>
            <a:endParaRPr lang="en-US" dirty="0"/>
          </a:p>
        </p:txBody>
      </p:sp>
      <p:sp>
        <p:nvSpPr>
          <p:cNvPr id="2" name="Title 1"/>
          <p:cNvSpPr>
            <a:spLocks noGrp="1"/>
          </p:cNvSpPr>
          <p:nvPr>
            <p:ph type="title"/>
          </p:nvPr>
        </p:nvSpPr>
        <p:spPr/>
        <p:txBody>
          <a:bodyPr/>
          <a:lstStyle/>
          <a:p>
            <a:r>
              <a:rPr lang="en-US" dirty="0" err="1"/>
              <a:t>SPFx</a:t>
            </a:r>
            <a:r>
              <a:rPr lang="en-US" dirty="0"/>
              <a:t> Utilities</a:t>
            </a:r>
            <a:endParaRPr lang="fi-FI" dirty="0"/>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727448"/>
          </a:xfrm>
        </p:spPr>
        <p:txBody>
          <a:bodyPr/>
          <a:lstStyle/>
          <a:p>
            <a:r>
              <a:rPr lang="en-US" sz="3600" dirty="0"/>
              <a:t>Use when a web part is loading information from SharePoint or to display errors if a web part runs into issues that could prevent it from working properly</a:t>
            </a:r>
          </a:p>
          <a:p>
            <a:r>
              <a:rPr lang="en-US" sz="3600" dirty="0"/>
              <a:t>Available via the web part context property</a:t>
            </a:r>
          </a:p>
          <a:p>
            <a:r>
              <a:rPr lang="en-US" sz="3600" dirty="0"/>
              <a:t>Use the entire web part UX</a:t>
            </a:r>
          </a:p>
          <a:p>
            <a:r>
              <a:rPr lang="en-US" sz="3600" dirty="0"/>
              <a:t>Loading indicators</a:t>
            </a:r>
          </a:p>
          <a:p>
            <a:pPr lvl="1"/>
            <a:r>
              <a:rPr lang="en-US" sz="1800" dirty="0"/>
              <a:t>Useful when you are initializing or loading any content in your web part.</a:t>
            </a:r>
          </a:p>
          <a:p>
            <a:r>
              <a:rPr lang="en-US" sz="3600" dirty="0"/>
              <a:t>Error indicators</a:t>
            </a:r>
          </a:p>
          <a:p>
            <a:pPr lvl="1"/>
            <a:r>
              <a:rPr lang="en-US" sz="1800" dirty="0"/>
              <a:t>Used to display error messages.</a:t>
            </a:r>
          </a:p>
        </p:txBody>
      </p:sp>
      <p:sp>
        <p:nvSpPr>
          <p:cNvPr id="2" name="Title 1"/>
          <p:cNvSpPr>
            <a:spLocks noGrp="1"/>
          </p:cNvSpPr>
          <p:nvPr>
            <p:ph type="title"/>
          </p:nvPr>
        </p:nvSpPr>
        <p:spPr/>
        <p:txBody>
          <a:bodyPr/>
          <a:lstStyle/>
          <a:p>
            <a:r>
              <a:rPr lang="en-US" dirty="0"/>
              <a:t>Status Renderers</a:t>
            </a:r>
          </a:p>
        </p:txBody>
      </p:sp>
    </p:spTree>
    <p:extLst>
      <p:ext uri="{BB962C8B-B14F-4D97-AF65-F5344CB8AC3E}">
        <p14:creationId xmlns:p14="http://schemas.microsoft.com/office/powerpoint/2010/main" val="32490198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5780" y="1212849"/>
            <a:ext cx="11887200" cy="2209836"/>
          </a:xfrm>
        </p:spPr>
        <p:txBody>
          <a:bodyPr/>
          <a:lstStyle/>
          <a:p>
            <a:r>
              <a:rPr lang="en-US" sz="2000" dirty="0"/>
              <a:t>To display the loading indicator, call </a:t>
            </a:r>
            <a:r>
              <a:rPr lang="en-US" sz="2000" b="1" dirty="0" err="1"/>
              <a:t>displayLoadingIndicato</a:t>
            </a:r>
            <a:r>
              <a:rPr lang="en-US" sz="2400" b="1" dirty="0" err="1"/>
              <a:t>r</a:t>
            </a:r>
            <a:endParaRPr lang="en-US" sz="2400" b="1" dirty="0"/>
          </a:p>
          <a:p>
            <a:pPr marL="241300" lvl="1"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.context.statusRenderer.displayLoadingIndicator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"message"</a:t>
            </a:r>
            <a:r>
              <a:rPr lang="en-US" sz="1400" dirty="0">
                <a:solidFill>
                  <a:srgbClr val="000000"/>
                </a:solidFill>
                <a:latin typeface="Consolas" panose="020B0609020204030204" pitchFamily="49" charset="0"/>
              </a:rPr>
              <a:t>);</a:t>
            </a:r>
          </a:p>
          <a:p>
            <a:pPr marL="241300" lvl="1" indent="0">
              <a:buNone/>
            </a:pPr>
            <a:endParaRPr lang="en-US" sz="1200" dirty="0">
              <a:latin typeface="Consolas" panose="020B0609020204030204" pitchFamily="49" charset="0"/>
            </a:endParaRPr>
          </a:p>
          <a:p>
            <a:r>
              <a:rPr lang="en-US" sz="2000" dirty="0"/>
              <a:t>To clear the loading indicator, call </a:t>
            </a:r>
            <a:r>
              <a:rPr lang="en-US" sz="2000" b="1" dirty="0" err="1"/>
              <a:t>clearLoadingIndicator</a:t>
            </a:r>
            <a:r>
              <a:rPr lang="en-US" sz="2000" dirty="0">
                <a:latin typeface="Consolas" panose="020B0609020204030204" pitchFamily="49" charset="0"/>
              </a:rPr>
              <a:t> </a:t>
            </a:r>
          </a:p>
          <a:p>
            <a:pPr marL="241300" lvl="1"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.context.statusRenderer.clearLoadingIndicator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p>
          <a:p>
            <a:pPr marL="457200" lvl="2" indent="0">
              <a:buNone/>
            </a:pPr>
            <a:endParaRPr lang="en-US" sz="1600" dirty="0">
              <a:solidFill>
                <a:srgbClr val="000000"/>
              </a:solidFill>
              <a:latin typeface="Consolas" panose="020B0609020204030204" pitchFamily="49" charset="0"/>
            </a:endParaRPr>
          </a:p>
        </p:txBody>
      </p:sp>
      <p:sp>
        <p:nvSpPr>
          <p:cNvPr id="2" name="Title 1"/>
          <p:cNvSpPr>
            <a:spLocks noGrp="1"/>
          </p:cNvSpPr>
          <p:nvPr>
            <p:ph type="title"/>
          </p:nvPr>
        </p:nvSpPr>
        <p:spPr/>
        <p:txBody>
          <a:bodyPr/>
          <a:lstStyle/>
          <a:p>
            <a:r>
              <a:rPr lang="en-US" dirty="0"/>
              <a:t>Loading Indicator</a:t>
            </a:r>
          </a:p>
        </p:txBody>
      </p:sp>
      <p:pic>
        <p:nvPicPr>
          <p:cNvPr id="4" name="Picture 3"/>
          <p:cNvPicPr>
            <a:picLocks noChangeAspect="1"/>
          </p:cNvPicPr>
          <p:nvPr/>
        </p:nvPicPr>
        <p:blipFill>
          <a:blip r:embed="rId3"/>
          <a:stretch>
            <a:fillRect/>
          </a:stretch>
        </p:blipFill>
        <p:spPr>
          <a:xfrm>
            <a:off x="3625949" y="3209230"/>
            <a:ext cx="5164236" cy="3101666"/>
          </a:xfrm>
          <a:prstGeom prst="rect">
            <a:avLst/>
          </a:prstGeom>
        </p:spPr>
      </p:pic>
    </p:spTree>
    <p:extLst>
      <p:ext uri="{BB962C8B-B14F-4D97-AF65-F5344CB8AC3E}">
        <p14:creationId xmlns:p14="http://schemas.microsoft.com/office/powerpoint/2010/main" val="41183697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5780" y="1212849"/>
            <a:ext cx="11887200" cy="2019014"/>
          </a:xfrm>
        </p:spPr>
        <p:txBody>
          <a:bodyPr/>
          <a:lstStyle/>
          <a:p>
            <a:r>
              <a:rPr lang="en-US" sz="2000" dirty="0"/>
              <a:t>To show an error, call </a:t>
            </a:r>
            <a:r>
              <a:rPr lang="en-US" sz="2000" b="1" dirty="0" err="1"/>
              <a:t>renderError</a:t>
            </a:r>
            <a:endParaRPr lang="en-US" sz="2000" b="1" dirty="0"/>
          </a:p>
          <a:p>
            <a:pPr marL="457200" lvl="2" indent="0">
              <a:buNone/>
            </a:pPr>
            <a:endParaRPr lang="en-US" sz="16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.context.statusRenderer.renderError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 err);</a:t>
            </a:r>
          </a:p>
          <a:p>
            <a:pPr marL="457200" lvl="2" indent="0">
              <a:buNone/>
            </a:pPr>
            <a:endParaRPr lang="en-US" sz="1600" dirty="0">
              <a:solidFill>
                <a:srgbClr val="000000"/>
              </a:solidFill>
              <a:latin typeface="Consolas" panose="020B0609020204030204" pitchFamily="49" charset="0"/>
            </a:endParaRPr>
          </a:p>
          <a:p>
            <a:r>
              <a:rPr lang="en-US" sz="2000" dirty="0"/>
              <a:t>To clear an error, call </a:t>
            </a:r>
            <a:r>
              <a:rPr lang="en-US" sz="2000" b="1" dirty="0" err="1"/>
              <a:t>clearError</a:t>
            </a:r>
            <a:endParaRPr lang="en-US" sz="2000" b="1" dirty="0"/>
          </a:p>
          <a:p>
            <a:pPr marL="457200" lvl="2"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.context.statusRenderer.clearError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endParaRPr lang="en-US" sz="1400" dirty="0">
              <a:latin typeface="Consolas" panose="020B0609020204030204" pitchFamily="49" charset="0"/>
            </a:endParaRPr>
          </a:p>
        </p:txBody>
      </p:sp>
      <p:sp>
        <p:nvSpPr>
          <p:cNvPr id="2" name="Title 1"/>
          <p:cNvSpPr>
            <a:spLocks noGrp="1"/>
          </p:cNvSpPr>
          <p:nvPr>
            <p:ph type="title"/>
          </p:nvPr>
        </p:nvSpPr>
        <p:spPr/>
        <p:txBody>
          <a:bodyPr/>
          <a:lstStyle/>
          <a:p>
            <a:r>
              <a:rPr lang="en-US" dirty="0"/>
              <a:t>Error Indicator</a:t>
            </a:r>
          </a:p>
        </p:txBody>
      </p:sp>
      <p:pic>
        <p:nvPicPr>
          <p:cNvPr id="4" name="Picture 3"/>
          <p:cNvPicPr>
            <a:picLocks noChangeAspect="1"/>
          </p:cNvPicPr>
          <p:nvPr/>
        </p:nvPicPr>
        <p:blipFill>
          <a:blip r:embed="rId3"/>
          <a:stretch>
            <a:fillRect/>
          </a:stretch>
        </p:blipFill>
        <p:spPr>
          <a:xfrm>
            <a:off x="3070224" y="3575719"/>
            <a:ext cx="6296025" cy="2009775"/>
          </a:xfrm>
          <a:prstGeom prst="rect">
            <a:avLst/>
          </a:prstGeom>
        </p:spPr>
      </p:pic>
    </p:spTree>
    <p:extLst>
      <p:ext uri="{BB962C8B-B14F-4D97-AF65-F5344CB8AC3E}">
        <p14:creationId xmlns:p14="http://schemas.microsoft.com/office/powerpoint/2010/main" val="25782281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27393"/>
          </a:xfrm>
        </p:spPr>
        <p:txBody>
          <a:bodyPr/>
          <a:lstStyle/>
          <a:p>
            <a:r>
              <a:rPr lang="en-US" sz="3200" dirty="0">
                <a:solidFill>
                  <a:schemeClr val="tx1"/>
                </a:solidFill>
                <a:latin typeface="Segoe UI Light" pitchFamily="34" charset="0"/>
              </a:rPr>
              <a:t>Use to perform operations on various objects like arrays, numbers, strings etc. </a:t>
            </a:r>
          </a:p>
          <a:p>
            <a:r>
              <a:rPr lang="en-US" sz="3200" dirty="0">
                <a:solidFill>
                  <a:schemeClr val="tx1"/>
                </a:solidFill>
                <a:latin typeface="Segoe UI Light" pitchFamily="34" charset="0"/>
              </a:rPr>
              <a:t>SharePoint Framework includes a subset of the </a:t>
            </a:r>
            <a:r>
              <a:rPr lang="en-US" sz="3200" dirty="0" err="1">
                <a:solidFill>
                  <a:schemeClr val="tx1"/>
                </a:solidFill>
                <a:latin typeface="Segoe UI Light" pitchFamily="34" charset="0"/>
                <a:hlinkClick r:id="rId3"/>
              </a:rPr>
              <a:t>lodash</a:t>
            </a:r>
            <a:r>
              <a:rPr lang="en-US" sz="3200" dirty="0">
                <a:solidFill>
                  <a:schemeClr val="tx1"/>
                </a:solidFill>
                <a:latin typeface="Segoe UI Light" pitchFamily="34" charset="0"/>
                <a:hlinkClick r:id="rId3"/>
              </a:rPr>
              <a:t> utility library</a:t>
            </a:r>
            <a:endParaRPr lang="en-US" sz="3200" dirty="0">
              <a:solidFill>
                <a:schemeClr val="tx1"/>
              </a:solidFill>
              <a:latin typeface="Segoe UI Light" pitchFamily="34" charset="0"/>
            </a:endParaRPr>
          </a:p>
          <a:p>
            <a:r>
              <a:rPr lang="en-US" sz="3200" dirty="0">
                <a:solidFill>
                  <a:schemeClr val="tx1"/>
                </a:solidFill>
                <a:latin typeface="Segoe UI Light" pitchFamily="34" charset="0"/>
                <a:hlinkClick r:id="rId3"/>
              </a:rPr>
              <a:t>https://www.npmjs.com/package/@microsoft/sp-lodash-subset</a:t>
            </a:r>
            <a:r>
              <a:rPr lang="en-US" sz="3200" dirty="0">
                <a:solidFill>
                  <a:schemeClr val="tx1"/>
                </a:solidFill>
                <a:latin typeface="Segoe UI Light" pitchFamily="34" charset="0"/>
              </a:rPr>
              <a:t> </a:t>
            </a:r>
          </a:p>
          <a:p>
            <a:endParaRPr lang="en-US" sz="1400" dirty="0">
              <a:latin typeface="Consolas" panose="020B0609020204030204" pitchFamily="49" charset="0"/>
            </a:endParaRPr>
          </a:p>
          <a:p>
            <a:pPr marL="457200" lvl="2" indent="0">
              <a:buNone/>
            </a:pPr>
            <a:r>
              <a:rPr lang="en-US" sz="2000" dirty="0">
                <a:solidFill>
                  <a:srgbClr val="0000FF"/>
                </a:solidFill>
                <a:latin typeface="Consolas" panose="020B0609020204030204" pitchFamily="49" charset="0"/>
              </a:rPr>
              <a:t>import</a:t>
            </a:r>
            <a:r>
              <a:rPr lang="en-US" sz="2000" dirty="0"/>
              <a:t> { </a:t>
            </a:r>
            <a:r>
              <a:rPr lang="en-US" sz="2000" dirty="0">
                <a:solidFill>
                  <a:srgbClr val="000000"/>
                </a:solidFill>
                <a:latin typeface="Consolas" panose="020B0609020204030204" pitchFamily="49" charset="0"/>
              </a:rPr>
              <a:t>escape</a:t>
            </a:r>
            <a:r>
              <a:rPr lang="en-US" sz="2000" dirty="0"/>
              <a:t>, </a:t>
            </a:r>
            <a:r>
              <a:rPr lang="en-US" sz="2000" dirty="0" err="1">
                <a:solidFill>
                  <a:srgbClr val="000000"/>
                </a:solidFill>
                <a:latin typeface="Consolas" panose="020B0609020204030204" pitchFamily="49" charset="0"/>
              </a:rPr>
              <a:t>findIndex</a:t>
            </a:r>
            <a:r>
              <a:rPr lang="en-US" sz="2000" dirty="0"/>
              <a:t> } </a:t>
            </a:r>
            <a:r>
              <a:rPr lang="en-US" sz="2000" dirty="0">
                <a:solidFill>
                  <a:srgbClr val="0000FF"/>
                </a:solidFill>
                <a:latin typeface="Consolas" panose="020B0609020204030204" pitchFamily="49" charset="0"/>
              </a:rPr>
              <a:t>from</a:t>
            </a:r>
            <a:r>
              <a:rPr lang="en-US" sz="2000" dirty="0"/>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microsoft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sp</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lodash</a:t>
            </a:r>
            <a:r>
              <a:rPr lang="en-US" sz="2000" dirty="0">
                <a:solidFill>
                  <a:srgbClr val="A31515"/>
                </a:solidFill>
                <a:latin typeface="Consolas" panose="020B0609020204030204" pitchFamily="49" charset="0"/>
              </a:rPr>
              <a:t>-subset'</a:t>
            </a:r>
            <a:r>
              <a:rPr lang="en-US" sz="2000" dirty="0"/>
              <a:t>;</a:t>
            </a:r>
            <a:endParaRPr lang="en-US" sz="2000" dirty="0">
              <a:solidFill>
                <a:srgbClr val="000000"/>
              </a:solidFill>
              <a:latin typeface="Consolas" panose="020B0609020204030204" pitchFamily="49" charset="0"/>
            </a:endParaRPr>
          </a:p>
          <a:p>
            <a:pPr marL="457200" lvl="2" indent="0">
              <a:buNone/>
            </a:pPr>
            <a:endParaRPr lang="en-US" sz="2000" dirty="0">
              <a:solidFill>
                <a:srgbClr val="000000"/>
              </a:solidFill>
              <a:latin typeface="Consolas" panose="020B0609020204030204" pitchFamily="49" charset="0"/>
            </a:endParaRPr>
          </a:p>
          <a:p>
            <a:pPr marL="457200" lvl="2" indent="0">
              <a:buNone/>
            </a:pPr>
            <a:r>
              <a:rPr lang="en-US" sz="2000" dirty="0" err="1">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index : </a:t>
            </a:r>
            <a:r>
              <a:rPr lang="en-US" sz="2000" dirty="0">
                <a:solidFill>
                  <a:srgbClr val="0000FF"/>
                </a:solidFill>
                <a:latin typeface="Consolas" panose="020B0609020204030204" pitchFamily="49" charset="0"/>
              </a:rPr>
              <a:t>number</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findIndex</a:t>
            </a:r>
            <a:r>
              <a:rPr lang="en-US" sz="2000" dirty="0">
                <a:solidFill>
                  <a:srgbClr val="000000"/>
                </a:solidFill>
                <a:latin typeface="Consolas" panose="020B0609020204030204" pitchFamily="49" charset="0"/>
              </a:rPr>
              <a:t>(</a:t>
            </a:r>
          </a:p>
          <a:p>
            <a:pPr marL="457200" lvl="2" indent="0">
              <a:buNone/>
            </a:pPr>
            <a:r>
              <a:rPr lang="en-US" sz="2000" dirty="0">
                <a:solidFill>
                  <a:srgbClr val="0000FF"/>
                </a:solidFill>
                <a:latin typeface="Consolas" panose="020B0609020204030204" pitchFamily="49" charset="0"/>
              </a:rPr>
              <a:t>  this</a:t>
            </a:r>
            <a:r>
              <a:rPr lang="en-US" sz="2000" dirty="0">
                <a:solidFill>
                  <a:srgbClr val="000000"/>
                </a:solidFill>
                <a:latin typeface="Consolas" panose="020B0609020204030204" pitchFamily="49" charset="0"/>
              </a:rPr>
              <a:t>._</a:t>
            </a:r>
            <a:r>
              <a:rPr lang="en-US" sz="2000" dirty="0" err="1">
                <a:solidFill>
                  <a:srgbClr val="000000"/>
                </a:solidFill>
                <a:latin typeface="Consolas" panose="020B0609020204030204" pitchFamily="49" charset="0"/>
              </a:rPr>
              <a:t>spItems</a:t>
            </a:r>
            <a:r>
              <a:rPr lang="en-US" sz="2000" dirty="0">
                <a:solidFill>
                  <a:srgbClr val="000000"/>
                </a:solidFill>
                <a:latin typeface="Consolas" panose="020B0609020204030204" pitchFamily="49" charset="0"/>
              </a:rPr>
              <a:t>,</a:t>
            </a:r>
          </a:p>
          <a:p>
            <a:pPr marL="457200" lvl="2" indent="0">
              <a:buNone/>
            </a:pPr>
            <a:r>
              <a:rPr lang="en-US" sz="2000" dirty="0">
                <a:solidFill>
                  <a:srgbClr val="000000"/>
                </a:solidFill>
                <a:latin typeface="Consolas" panose="020B0609020204030204" pitchFamily="49" charset="0"/>
              </a:rPr>
              <a:t>  (item: </a:t>
            </a:r>
            <a:r>
              <a:rPr lang="en-US" sz="2000" dirty="0" err="1">
                <a:solidFill>
                  <a:srgbClr val="000000"/>
                </a:solidFill>
                <a:latin typeface="Consolas" panose="020B0609020204030204" pitchFamily="49" charset="0"/>
              </a:rPr>
              <a:t>ISPItem</a:t>
            </a:r>
            <a:r>
              <a:rPr lang="en-US" sz="2000" dirty="0">
                <a:solidFill>
                  <a:srgbClr val="000000"/>
                </a:solidFill>
                <a:latin typeface="Consolas" panose="020B0609020204030204" pitchFamily="49" charset="0"/>
              </a:rPr>
              <a:t>) =&gt; </a:t>
            </a:r>
            <a:r>
              <a:rPr lang="en-US" sz="2000" dirty="0" err="1">
                <a:solidFill>
                  <a:srgbClr val="000000"/>
                </a:solidFill>
                <a:latin typeface="Consolas" panose="020B0609020204030204" pitchFamily="49" charset="0"/>
              </a:rPr>
              <a:t>item.Title</a:t>
            </a:r>
            <a:r>
              <a:rPr lang="en-US" sz="2000" dirty="0">
                <a:solidFill>
                  <a:srgbClr val="000000"/>
                </a:solidFill>
                <a:latin typeface="Consolas" panose="020B0609020204030204" pitchFamily="49" charset="0"/>
              </a:rPr>
              <a:t> === </a:t>
            </a:r>
            <a:r>
              <a:rPr lang="en-US" sz="2000" dirty="0">
                <a:solidFill>
                  <a:srgbClr val="A31515"/>
                </a:solidFill>
                <a:latin typeface="Consolas" panose="020B0609020204030204" pitchFamily="49" charset="0"/>
              </a:rPr>
              <a:t>'Mock Title 3'</a:t>
            </a: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
        <p:nvSpPr>
          <p:cNvPr id="2" name="Title 1"/>
          <p:cNvSpPr>
            <a:spLocks noGrp="1"/>
          </p:cNvSpPr>
          <p:nvPr>
            <p:ph type="title"/>
          </p:nvPr>
        </p:nvSpPr>
        <p:spPr/>
        <p:txBody>
          <a:bodyPr/>
          <a:lstStyle/>
          <a:p>
            <a:r>
              <a:rPr lang="en-US" dirty="0" err="1"/>
              <a:t>Lodash</a:t>
            </a:r>
            <a:r>
              <a:rPr lang="en-US" dirty="0"/>
              <a:t> Utility Library</a:t>
            </a:r>
          </a:p>
        </p:txBody>
      </p:sp>
    </p:spTree>
    <p:extLst>
      <p:ext uri="{BB962C8B-B14F-4D97-AF65-F5344CB8AC3E}">
        <p14:creationId xmlns:p14="http://schemas.microsoft.com/office/powerpoint/2010/main" val="141029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431435"/>
          </a:xfrm>
        </p:spPr>
        <p:txBody>
          <a:bodyPr/>
          <a:lstStyle/>
          <a:p>
            <a:r>
              <a:rPr lang="en-US" dirty="0"/>
              <a:t>Classic Pages</a:t>
            </a:r>
          </a:p>
          <a:p>
            <a:pPr lvl="1"/>
            <a:r>
              <a:rPr lang="en-US" dirty="0"/>
              <a:t>Page and web part can be in different modes</a:t>
            </a:r>
          </a:p>
          <a:p>
            <a:r>
              <a:rPr lang="en-US" dirty="0"/>
              <a:t>Modern Pages</a:t>
            </a:r>
          </a:p>
          <a:p>
            <a:pPr lvl="1"/>
            <a:r>
              <a:rPr lang="en-US" dirty="0"/>
              <a:t>Page and web part are always in the same mode</a:t>
            </a:r>
          </a:p>
          <a:p>
            <a:pPr lvl="1"/>
            <a:endParaRPr lang="en-US" dirty="0"/>
          </a:p>
        </p:txBody>
      </p:sp>
      <p:sp>
        <p:nvSpPr>
          <p:cNvPr id="2" name="Title 1"/>
          <p:cNvSpPr>
            <a:spLocks noGrp="1"/>
          </p:cNvSpPr>
          <p:nvPr>
            <p:ph type="title"/>
          </p:nvPr>
        </p:nvSpPr>
        <p:spPr/>
        <p:txBody>
          <a:bodyPr/>
          <a:lstStyle/>
          <a:p>
            <a:r>
              <a:rPr lang="en-US" dirty="0"/>
              <a:t>Page Display Modes</a:t>
            </a:r>
          </a:p>
        </p:txBody>
      </p:sp>
      <p:sp>
        <p:nvSpPr>
          <p:cNvPr id="4" name="Rectangle 3"/>
          <p:cNvSpPr/>
          <p:nvPr/>
        </p:nvSpPr>
        <p:spPr>
          <a:xfrm>
            <a:off x="601613" y="3497262"/>
            <a:ext cx="7344816"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DisplayMode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-core-library'</a:t>
            </a:r>
            <a:r>
              <a:rPr lang="en-US" dirty="0">
                <a:solidFill>
                  <a:srgbClr val="000000"/>
                </a:solidFill>
                <a:latin typeface="Consolas" panose="020B0609020204030204" pitchFamily="49" charset="0"/>
              </a:rPr>
              <a:t>;</a:t>
            </a:r>
            <a:endParaRPr lang="en-US" dirty="0"/>
          </a:p>
        </p:txBody>
      </p:sp>
      <p:sp>
        <p:nvSpPr>
          <p:cNvPr id="6" name="Rectangle 5"/>
          <p:cNvSpPr/>
          <p:nvPr/>
        </p:nvSpPr>
        <p:spPr>
          <a:xfrm>
            <a:off x="601613" y="4145334"/>
            <a:ext cx="8424936" cy="646331"/>
          </a:xfrm>
          <a:prstGeom prst="rect">
            <a:avLst/>
          </a:prstGeom>
        </p:spPr>
        <p:txBody>
          <a:bodyPr wrap="square">
            <a:spAutoFit/>
          </a:bodyPr>
          <a:lstStyle/>
          <a:p>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pageMode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.displayMode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DisplayMode.Edit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edit mode'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read mode'</a:t>
            </a:r>
            <a:r>
              <a:rPr lang="en-US" dirty="0">
                <a:solidFill>
                  <a:srgbClr val="000000"/>
                </a:solidFill>
                <a:latin typeface="Consolas" panose="020B0609020204030204" pitchFamily="49" charset="0"/>
              </a:rPr>
              <a:t>;</a:t>
            </a:r>
          </a:p>
        </p:txBody>
      </p:sp>
      <p:sp>
        <p:nvSpPr>
          <p:cNvPr id="7" name="Rectangle 6"/>
          <p:cNvSpPr/>
          <p:nvPr/>
        </p:nvSpPr>
        <p:spPr>
          <a:xfrm>
            <a:off x="601613" y="5070405"/>
            <a:ext cx="7128792" cy="369332"/>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r>
              <a:rPr lang="en-US" dirty="0" err="1">
                <a:solidFill>
                  <a:srgbClr val="000000"/>
                </a:solidFill>
                <a:latin typeface="Consolas" panose="020B0609020204030204" pitchFamily="49" charset="0"/>
              </a:rPr>
              <a:t>pageMode</a:t>
            </a:r>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36265611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Classic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531122" y="1048990"/>
            <a:ext cx="45543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not in Edit mode</a:t>
            </a:r>
          </a:p>
        </p:txBody>
      </p:sp>
      <p:sp>
        <p:nvSpPr>
          <p:cNvPr id="10" name="TextBox 9"/>
          <p:cNvSpPr txBox="1"/>
          <p:nvPr/>
        </p:nvSpPr>
        <p:spPr>
          <a:xfrm>
            <a:off x="531122" y="3641278"/>
            <a:ext cx="4554344"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not in Edit mode</a:t>
            </a:r>
          </a:p>
        </p:txBody>
      </p:sp>
      <p:sp>
        <p:nvSpPr>
          <p:cNvPr id="11" name="TextBox 10"/>
          <p:cNvSpPr txBox="1"/>
          <p:nvPr/>
        </p:nvSpPr>
        <p:spPr>
          <a:xfrm>
            <a:off x="5498157" y="1362922"/>
            <a:ext cx="64239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in Edit mode</a:t>
            </a:r>
          </a:p>
        </p:txBody>
      </p:sp>
      <p:pic>
        <p:nvPicPr>
          <p:cNvPr id="13" name="Picture 12"/>
          <p:cNvPicPr>
            <a:picLocks noChangeAspect="1"/>
          </p:cNvPicPr>
          <p:nvPr/>
        </p:nvPicPr>
        <p:blipFill>
          <a:blip r:embed="rId2"/>
          <a:stretch>
            <a:fillRect/>
          </a:stretch>
        </p:blipFill>
        <p:spPr>
          <a:xfrm>
            <a:off x="5626980" y="2417142"/>
            <a:ext cx="6423905" cy="3499920"/>
          </a:xfrm>
          <a:prstGeom prst="rect">
            <a:avLst/>
          </a:prstGeom>
        </p:spPr>
      </p:pic>
      <p:pic>
        <p:nvPicPr>
          <p:cNvPr id="14" name="Picture 13"/>
          <p:cNvPicPr>
            <a:picLocks noChangeAspect="1"/>
          </p:cNvPicPr>
          <p:nvPr/>
        </p:nvPicPr>
        <p:blipFill>
          <a:blip r:embed="rId3"/>
          <a:stretch>
            <a:fillRect/>
          </a:stretch>
        </p:blipFill>
        <p:spPr>
          <a:xfrm>
            <a:off x="583817" y="1625054"/>
            <a:ext cx="3906228" cy="2098758"/>
          </a:xfrm>
          <a:prstGeom prst="rect">
            <a:avLst/>
          </a:prstGeom>
        </p:spPr>
      </p:pic>
      <p:pic>
        <p:nvPicPr>
          <p:cNvPr id="15" name="Picture 14"/>
          <p:cNvPicPr>
            <a:picLocks noChangeAspect="1"/>
          </p:cNvPicPr>
          <p:nvPr/>
        </p:nvPicPr>
        <p:blipFill>
          <a:blip r:embed="rId3"/>
          <a:stretch>
            <a:fillRect/>
          </a:stretch>
        </p:blipFill>
        <p:spPr>
          <a:xfrm>
            <a:off x="601324" y="4476305"/>
            <a:ext cx="3672697" cy="1973285"/>
          </a:xfrm>
          <a:prstGeom prst="rect">
            <a:avLst/>
          </a:prstGeom>
        </p:spPr>
      </p:pic>
    </p:spTree>
    <p:extLst>
      <p:ext uri="{BB962C8B-B14F-4D97-AF65-F5344CB8AC3E}">
        <p14:creationId xmlns:p14="http://schemas.microsoft.com/office/powerpoint/2010/main" val="863500298"/>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8b796c41-22f8-4e5f-a4f6-26e92db7f69d"/>
    <ds:schemaRef ds:uri="http://www.w3.org/XML/1998/namespace"/>
  </ds:schemaRefs>
</ds:datastoreItem>
</file>

<file path=customXml/itemProps2.xml><?xml version="1.0" encoding="utf-8"?>
<ds:datastoreItem xmlns:ds="http://schemas.openxmlformats.org/officeDocument/2006/customXml" ds:itemID="{10BC8B02-972E-440B-98C9-178B15516E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1658</TotalTime>
  <Words>1533</Words>
  <Application>Microsoft Office PowerPoint</Application>
  <PresentationFormat>Custom</PresentationFormat>
  <Paragraphs>251</Paragraphs>
  <Slides>22</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SPFx Utilities</vt:lpstr>
      <vt:lpstr>Status Renderers</vt:lpstr>
      <vt:lpstr>Loading Indicator</vt:lpstr>
      <vt:lpstr>Error Indicator</vt:lpstr>
      <vt:lpstr>Lodash Utility Library</vt:lpstr>
      <vt:lpstr>Page Display Modes</vt:lpstr>
      <vt:lpstr>Page Display Modes – Classic Page</vt:lpstr>
      <vt:lpstr>Page Display Modes – Modern Page</vt:lpstr>
      <vt:lpstr>Page Context</vt:lpstr>
      <vt:lpstr>Page Context</vt:lpstr>
      <vt:lpstr>Environment Type</vt:lpstr>
      <vt:lpstr>Environment Type</vt:lpstr>
      <vt:lpstr>Logging</vt:lpstr>
      <vt:lpstr>Logging</vt:lpstr>
      <vt:lpstr>Loading scripts using ModuleLoader</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SPFx Utilities</dc:title>
  <dc:subject>&lt;Speech title here&gt;</dc:subject>
  <dc:creator>Vesa Juvonen;Todd Baginski</dc:creator>
  <cp:keywords>SharePoint, PnP</cp:keywords>
  <dc:description>Template: _x000d_
Formatting: _x000d_
Audience Type:</dc:description>
  <cp:lastModifiedBy>Todd Baginski</cp:lastModifiedBy>
  <cp:revision>48</cp:revision>
  <dcterms:created xsi:type="dcterms:W3CDTF">2016-10-24T10:18:28Z</dcterms:created>
  <dcterms:modified xsi:type="dcterms:W3CDTF">2017-04-14T00:32:16Z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